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9CD5D4C-72D3-4343-A181-40976D3CA6DA}">
  <a:tblStyle styleId="{A9CD5D4C-72D3-4343-A181-40976D3CA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94" orient="horz"/>
        <p:guide pos="560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72e3d69c7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72e3d69c7_0_168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72e3d69c7_0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2e3d69c7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72e3d69c7_0_221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perfect threshold</a:t>
            </a:r>
            <a:endParaRPr/>
          </a:p>
        </p:txBody>
      </p:sp>
      <p:sp>
        <p:nvSpPr>
          <p:cNvPr id="173" name="Google Shape;173;g572e3d69c7_0_2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72e3d69c7_0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72e3d69c7_0_23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lower </a:t>
            </a:r>
            <a:r>
              <a:rPr lang="nl-BE"/>
              <a:t>threshold</a:t>
            </a:r>
            <a:endParaRPr/>
          </a:p>
        </p:txBody>
      </p:sp>
      <p:sp>
        <p:nvSpPr>
          <p:cNvPr id="183" name="Google Shape;183;g572e3d69c7_0_2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72e3d69c7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72e3d69c7_0_196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72e3d69c7_0_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72e3d69c7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72e3d69c7_0_189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72e3d69c7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e3d69c7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e3d69c7_0_239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572e3d69c7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b69da5fd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b69da5fd7_0_6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5b69da5fd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b69da5fd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b69da5fd7_0_27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b69da5fd7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b69da5fd7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b69da5fd7_0_207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5b69da5fd7_0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69da5fd7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b69da5fd7_0_78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b69da5fd7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b69da5fd7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b69da5fd7_0_243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5b69da5fd7_0_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69da5fd7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b69da5fd7_0_10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b69da5fd7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69da5fd7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69da5fd7_0_111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b69da5fd7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69da5fd7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69da5fd7_0_119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b69da5fd7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b69da5fd7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b69da5fd7_0_128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5b69da5fd7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69da5fd7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69da5fd7_0_14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69da5fd7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69da5fd7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b69da5fd7_0_174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b69da5fd7_0_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69da5fd7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69da5fd7_0_149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69da5fd7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69da5fd7_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69da5fd7_0_22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b69da5fd7_0_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72e3d69c7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72e3d69c7_0_275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72e3d69c7_0_2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69da5fd7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69da5fd7_0_25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5b69da5fd7_0_2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69da5fd7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69da5fd7_0_258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b69da5fd7_0_2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2e3d69c7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2e3d69c7_0_135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72e3d69c7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2e3d69c7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2e3d69c7_0_124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72e3d69c7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2e3d69c7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2e3d69c7_0_150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72e3d69c7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72e3d69c7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72e3d69c7_0_159:notes"/>
          <p:cNvSpPr txBox="1"/>
          <p:nvPr>
            <p:ph idx="1" type="body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572e3d69c7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showMasterSp="0">
  <p:cSld name="Titeldi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648000"/>
            <a:ext cx="9144000" cy="622800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116E8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3096000" y="2088000"/>
            <a:ext cx="558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096000" y="4193675"/>
            <a:ext cx="55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4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80"/>
              </a:spcBef>
              <a:spcAft>
                <a:spcPts val="0"/>
              </a:spcAft>
              <a:buClr>
                <a:srgbClr val="8890A8"/>
              </a:buClr>
              <a:buSzPts val="1800"/>
              <a:buNone/>
              <a:defRPr>
                <a:solidFill>
                  <a:srgbClr val="8890A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3pPr>
            <a:lvl4pPr lvl="3" algn="ctr">
              <a:spcBef>
                <a:spcPts val="380"/>
              </a:spcBef>
              <a:spcAft>
                <a:spcPts val="0"/>
              </a:spcAft>
              <a:buClr>
                <a:srgbClr val="8890A8"/>
              </a:buClr>
              <a:buSzPts val="1280"/>
              <a:buNone/>
              <a:defRPr>
                <a:solidFill>
                  <a:srgbClr val="8890A8"/>
                </a:solidFill>
              </a:defRPr>
            </a:lvl4pPr>
            <a:lvl5pPr lvl="4" algn="ctr">
              <a:spcBef>
                <a:spcPts val="380"/>
              </a:spcBef>
              <a:spcAft>
                <a:spcPts val="0"/>
              </a:spcAft>
              <a:buClr>
                <a:srgbClr val="8890A8"/>
              </a:buClr>
              <a:buSzPts val="1600"/>
              <a:buNone/>
              <a:defRPr>
                <a:solidFill>
                  <a:srgbClr val="8890A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9pPr>
          </a:lstStyle>
          <a:p/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3600" y="5706000"/>
            <a:ext cx="4284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360000"/>
            <a:ext cx="2014732" cy="71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>
  <p:cSld name="Titel en object">
    <p:bg>
      <p:bgPr>
        <a:gradFill>
          <a:gsLst>
            <a:gs pos="0">
              <a:srgbClr val="147694"/>
            </a:gs>
            <a:gs pos="60000">
              <a:srgbClr val="BBD6E8"/>
            </a:gs>
            <a:gs pos="73000">
              <a:srgbClr val="DEEAF2"/>
            </a:gs>
            <a:gs pos="92000">
              <a:schemeClr val="lt1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67544" y="8720"/>
            <a:ext cx="8352928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2231688" y="6425522"/>
            <a:ext cx="3960440" cy="48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Mechanical Engineering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Campus Diepenbeek</a:t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0" y="908720"/>
            <a:ext cx="9144000" cy="54726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67544" y="908720"/>
            <a:ext cx="8676456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2385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00"/>
              <a:buChar char="o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407A"/>
              </a:buClr>
              <a:buSzPts val="1800"/>
              <a:buChar char="•"/>
              <a:defRPr sz="1800"/>
            </a:lvl3pPr>
            <a:lvl4pPr indent="-320039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440"/>
              <a:buChar char="•"/>
              <a:defRPr/>
            </a:lvl4pPr>
            <a:lvl5pPr indent="-3429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fbeeldingsresultaat voor acro logo"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24" y="6231889"/>
            <a:ext cx="1403648" cy="43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675" y="6411225"/>
            <a:ext cx="1122367" cy="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ekop" showMasterSp="0">
  <p:cSld name="Sectiekop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9144000" cy="640800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116E8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>
            <p:ph type="ctrTitle"/>
          </p:nvPr>
        </p:nvSpPr>
        <p:spPr>
          <a:xfrm>
            <a:off x="3780000" y="2304000"/>
            <a:ext cx="5094000" cy="18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3780000" y="4419108"/>
            <a:ext cx="5094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4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80"/>
              </a:spcBef>
              <a:spcAft>
                <a:spcPts val="0"/>
              </a:spcAft>
              <a:buClr>
                <a:srgbClr val="8890A8"/>
              </a:buClr>
              <a:buSzPts val="1800"/>
              <a:buNone/>
              <a:defRPr>
                <a:solidFill>
                  <a:srgbClr val="8890A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3pPr>
            <a:lvl4pPr lvl="3" algn="ctr">
              <a:spcBef>
                <a:spcPts val="380"/>
              </a:spcBef>
              <a:spcAft>
                <a:spcPts val="0"/>
              </a:spcAft>
              <a:buClr>
                <a:srgbClr val="8890A8"/>
              </a:buClr>
              <a:buSzPts val="1280"/>
              <a:buNone/>
              <a:defRPr>
                <a:solidFill>
                  <a:srgbClr val="8890A8"/>
                </a:solidFill>
              </a:defRPr>
            </a:lvl4pPr>
            <a:lvl5pPr lvl="4" algn="ctr">
              <a:spcBef>
                <a:spcPts val="380"/>
              </a:spcBef>
              <a:spcAft>
                <a:spcPts val="0"/>
              </a:spcAft>
              <a:buClr>
                <a:srgbClr val="8890A8"/>
              </a:buClr>
              <a:buSzPts val="1600"/>
              <a:buNone/>
              <a:defRPr>
                <a:solidFill>
                  <a:srgbClr val="8890A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0A8"/>
              </a:buClr>
              <a:buSzPts val="2000"/>
              <a:buNone/>
              <a:defRPr>
                <a:solidFill>
                  <a:srgbClr val="8890A8"/>
                </a:solidFill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2000" y="6012000"/>
            <a:ext cx="1512458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200" y="6011999"/>
            <a:ext cx="12428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van twee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3600"/>
              <a:buFont typeface="Arial"/>
              <a:buNone/>
              <a:defRPr>
                <a:solidFill>
                  <a:srgbClr val="52BDE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540000" y="1350000"/>
            <a:ext cx="4038600" cy="495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429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800"/>
              <a:buChar char="o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Char char="•"/>
              <a:defRPr sz="2000"/>
            </a:lvl3pPr>
            <a:lvl4pPr indent="-30988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Char char="•"/>
              <a:defRPr sz="1600"/>
            </a:lvl4pPr>
            <a:lvl5pPr indent="-3302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sz="1600">
                <a:solidFill>
                  <a:srgbClr val="00407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5400" y="1350000"/>
            <a:ext cx="4038600" cy="495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429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800"/>
              <a:buChar char="o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Char char="•"/>
              <a:defRPr sz="2000"/>
            </a:lvl3pPr>
            <a:lvl4pPr indent="-320039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440"/>
              <a:buChar char="•"/>
              <a:defRPr sz="1800"/>
            </a:lvl4pPr>
            <a:lvl5pPr indent="-3302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sz="1600">
                <a:solidFill>
                  <a:srgbClr val="00407A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40000" y="1350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None/>
              <a:defRPr b="1" sz="2400">
                <a:solidFill>
                  <a:srgbClr val="00407A"/>
                </a:solidFill>
              </a:defRPr>
            </a:lvl1pPr>
            <a:lvl2pPr indent="-2286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407A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None/>
              <a:defRPr b="1" sz="16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540000" y="1991922"/>
            <a:ext cx="4040188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2385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00"/>
              <a:buChar char="o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Char char="•"/>
              <a:defRPr sz="2000"/>
            </a:lvl3pPr>
            <a:lvl4pPr indent="-30988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Char char="•"/>
              <a:defRPr sz="1600"/>
            </a:lvl4pPr>
            <a:lvl5pPr indent="-3302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sz="1600">
                <a:solidFill>
                  <a:srgbClr val="00407A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4824000" y="1350000"/>
            <a:ext cx="4039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None/>
              <a:defRPr b="1" sz="2400"/>
            </a:lvl1pPr>
            <a:lvl2pPr indent="-2286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407A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None/>
              <a:defRPr b="1" sz="16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4824000" y="1991922"/>
            <a:ext cx="40392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2385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00"/>
              <a:buChar char="o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Char char="•"/>
              <a:defRPr sz="2000"/>
            </a:lvl3pPr>
            <a:lvl4pPr indent="-30988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Char char="•"/>
              <a:defRPr sz="1600"/>
            </a:lvl4pPr>
            <a:lvl5pPr indent="-3302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sz="1600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540000" y="540000"/>
            <a:ext cx="3008313" cy="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761909" y="540000"/>
            <a:ext cx="5105139" cy="5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Char char="•"/>
              <a:defRPr sz="2400"/>
            </a:lvl1pPr>
            <a:lvl2pPr indent="-3429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800"/>
              <a:buChar char="o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Char char="•"/>
              <a:defRPr sz="2000"/>
            </a:lvl3pPr>
            <a:lvl4pPr indent="-30988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Char char="•"/>
              <a:defRPr sz="1600"/>
            </a:lvl4pPr>
            <a:lvl5pPr indent="-3302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sz="1600">
                <a:solidFill>
                  <a:srgbClr val="00407A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539552" y="1435101"/>
            <a:ext cx="3008313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40"/>
              <a:buNone/>
              <a:defRPr sz="1400"/>
            </a:lvl1pPr>
            <a:lvl2pPr indent="-2286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407A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720"/>
              <a:buNone/>
              <a:defRPr sz="9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540000" y="4788000"/>
            <a:ext cx="8334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2" type="pic"/>
          </p:nvPr>
        </p:nvSpPr>
        <p:spPr>
          <a:xfrm>
            <a:off x="540000" y="540000"/>
            <a:ext cx="83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3520"/>
              <a:buFont typeface="Arial"/>
              <a:buNone/>
              <a:defRPr b="0" i="0" sz="32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100"/>
              <a:buFont typeface="Courier New"/>
              <a:buNone/>
              <a:defRPr b="0" i="0" sz="28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407A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540000" y="5445224"/>
            <a:ext cx="833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540"/>
              <a:buNone/>
              <a:defRPr sz="1400"/>
            </a:lvl1pPr>
            <a:lvl2pPr indent="-228600" lvl="1" marL="91440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407A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720"/>
              <a:buNone/>
              <a:defRPr sz="9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540000" y="6048000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116E8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2BDEC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52BDE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40000" y="1349998"/>
            <a:ext cx="8334000" cy="4959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6240" lvl="0" marL="457200" marR="0" rtl="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2640"/>
              <a:buFont typeface="Arial"/>
              <a:buChar char="•"/>
              <a:defRPr b="0" i="0" sz="24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580"/>
              </a:spcBef>
              <a:spcAft>
                <a:spcPts val="0"/>
              </a:spcAft>
              <a:buClr>
                <a:srgbClr val="00407A"/>
              </a:buClr>
              <a:buSzPts val="1800"/>
              <a:buFont typeface="Courier New"/>
              <a:buChar char="o"/>
              <a:defRPr b="0" i="0" sz="24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407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880" lvl="3" marL="1828800" marR="0" rtl="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80"/>
              </a:spcBef>
              <a:spcAft>
                <a:spcPts val="0"/>
              </a:spcAft>
              <a:buClr>
                <a:srgbClr val="00407A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rgbClr val="0040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72000" y="6499423"/>
            <a:ext cx="93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1115616" y="6511062"/>
            <a:ext cx="4608512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81925" y="6407691"/>
            <a:ext cx="1362074" cy="486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te Logo"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0009" y="6408000"/>
            <a:ext cx="1120477" cy="486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te Logo" id="82" name="Google Shape;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522" y="358486"/>
            <a:ext cx="1568569" cy="7214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>
            <p:ph type="ctrTitle"/>
          </p:nvPr>
        </p:nvSpPr>
        <p:spPr>
          <a:xfrm>
            <a:off x="917400" y="1394175"/>
            <a:ext cx="77736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/>
              <a:t>System to detect and localise garbage on the floor</a:t>
            </a:r>
            <a:endParaRPr/>
          </a:p>
        </p:txBody>
      </p:sp>
      <p:sp>
        <p:nvSpPr>
          <p:cNvPr id="84" name="Google Shape;84;p11"/>
          <p:cNvSpPr txBox="1"/>
          <p:nvPr>
            <p:ph type="ctrTitle"/>
          </p:nvPr>
        </p:nvSpPr>
        <p:spPr>
          <a:xfrm>
            <a:off x="4019300" y="3270375"/>
            <a:ext cx="47478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By: 	Raúl Lázaro Sánchez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		Valladolid, Spain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Promoters: 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Wim Claes 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Eric Demeester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nl-BE" sz="1800"/>
              <a:t>David De Schepper</a:t>
            </a:r>
            <a:endParaRPr sz="1800"/>
          </a:p>
        </p:txBody>
      </p:sp>
      <p:pic>
        <p:nvPicPr>
          <p:cNvPr id="85" name="Google Shape;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900" y="358477"/>
            <a:ext cx="1611884" cy="7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75" y="2715950"/>
            <a:ext cx="3040850" cy="34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Garbage detection based on vision</a:t>
            </a:r>
            <a:endParaRPr/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15749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</a:rPr>
              <a:t>Matlab a</a:t>
            </a:r>
            <a:r>
              <a:rPr lang="nl-BE">
                <a:solidFill>
                  <a:schemeClr val="dk1"/>
                </a:solidFill>
              </a:rPr>
              <a:t>pps:</a:t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Colour threshold 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Different space of colours (RGB)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Histogram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2982534"/>
            <a:ext cx="4865600" cy="310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8404" y="2982533"/>
            <a:ext cx="4865600" cy="31074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4763622" y="908725"/>
            <a:ext cx="43803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Image segmenter 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Morphological operations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Preliminary results</a:t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467544" y="32709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Colour space t</a:t>
            </a:r>
            <a:r>
              <a:rPr lang="nl-BE"/>
              <a:t>hreshold around 200: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50" y="3871825"/>
            <a:ext cx="8352900" cy="236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1" y="908724"/>
            <a:ext cx="8352900" cy="2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Preliminary results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467544" y="10611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L</a:t>
            </a:r>
            <a:r>
              <a:rPr lang="nl-BE"/>
              <a:t>ower threshold (&lt;200):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50" y="3869800"/>
            <a:ext cx="8352900" cy="236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1" y="908724"/>
            <a:ext cx="8352900" cy="2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Remove brightness 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Morphological operations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Kernel operations based on </a:t>
            </a:r>
            <a:r>
              <a:rPr lang="nl-BE">
                <a:solidFill>
                  <a:schemeClr val="dk1"/>
                </a:solidFill>
              </a:rPr>
              <a:t>input</a:t>
            </a:r>
            <a:r>
              <a:rPr lang="nl-BE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Few examples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Chosen operation: Top Hat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8" name="Google Shape;198;p23"/>
          <p:cNvGraphicFramePr/>
          <p:nvPr/>
        </p:nvGraphicFramePr>
        <p:xfrm>
          <a:off x="990600" y="2621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{A9CD5D4C-72D3-4343-A181-40976D3CA6DA}</a:tableStyleId>
              </a:tblPr>
              <a:tblGrid>
                <a:gridCol w="1219200"/>
                <a:gridCol w="1219200"/>
                <a:gridCol w="1219200"/>
                <a:gridCol w="2286000"/>
                <a:gridCol w="1219200"/>
              </a:tblGrid>
              <a:tr h="446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Original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Erosion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Dilation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Opening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Top 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6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dk1"/>
                          </a:solidFill>
                        </a:rPr>
                        <a:t>                  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88" y="3209938"/>
            <a:ext cx="21336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3209938"/>
            <a:ext cx="1066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200" y="3209938"/>
            <a:ext cx="1066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3209938"/>
            <a:ext cx="1066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7">
            <a:alphaModFix/>
          </a:blip>
          <a:srcRect b="0" l="50000" r="0" t="0"/>
          <a:stretch/>
        </p:blipFill>
        <p:spPr>
          <a:xfrm>
            <a:off x="7010400" y="3209950"/>
            <a:ext cx="10668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Remove brightness</a:t>
            </a:r>
            <a:endParaRPr/>
          </a:p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467544" y="32709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Top hat masked image: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3856775"/>
            <a:ext cx="8352900" cy="236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1" y="908724"/>
            <a:ext cx="8352900" cy="2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Online implementation</a:t>
            </a:r>
            <a:endParaRPr/>
          </a:p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Libraries of </a:t>
            </a:r>
            <a:r>
              <a:rPr lang="nl-BE">
                <a:solidFill>
                  <a:schemeClr val="dk1"/>
                </a:solidFill>
              </a:rPr>
              <a:t>OpenCV in combination with ROS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0" y="20754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850" y="20754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50" y="345457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850" y="345457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750" y="48337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850" y="4833725"/>
            <a:ext cx="4038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Online implementation</a:t>
            </a:r>
            <a:endParaRPr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Libraries of OpenCV in combination with ROS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0" y="20754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850" y="20754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50" y="345457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850" y="345457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750" y="4833725"/>
            <a:ext cx="4038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850" y="4833725"/>
            <a:ext cx="4038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Camera calibration</a:t>
            </a:r>
            <a:endParaRPr/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467550" y="908725"/>
            <a:ext cx="81357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Transformation of coordinates in the robot frame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Combining laser and camera data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Checkerboard-camera calibration: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2788626"/>
            <a:ext cx="3640175" cy="3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4301300" y="2776275"/>
            <a:ext cx="4591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nl-BE" sz="2400">
                <a:solidFill>
                  <a:schemeClr val="dk1"/>
                </a:solidFill>
              </a:rPr>
              <a:t>Matlab toolbox to calibrate camera: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 sz="2000">
                <a:solidFill>
                  <a:schemeClr val="dk1"/>
                </a:solidFill>
              </a:rPr>
              <a:t>Position of camera relative to checkerboard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 sz="2000">
                <a:solidFill>
                  <a:schemeClr val="dk1"/>
                </a:solidFill>
              </a:rPr>
              <a:t>Low error (± 0,5 mm)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Camera calibration</a:t>
            </a:r>
            <a:endParaRPr/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467550" y="908725"/>
            <a:ext cx="81357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Checkerboard-laser transformation:</a:t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2048411"/>
            <a:ext cx="3274404" cy="35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4045625" y="1819800"/>
            <a:ext cx="4557600" cy="405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M</a:t>
            </a:r>
            <a:r>
              <a:rPr lang="nl-BE"/>
              <a:t>atching </a:t>
            </a:r>
            <a:r>
              <a:rPr lang="nl-BE">
                <a:solidFill>
                  <a:schemeClr val="dk1"/>
                </a:solidFill>
              </a:rPr>
              <a:t>the origin of checkerboard </a:t>
            </a:r>
            <a:r>
              <a:rPr lang="nl-BE"/>
              <a:t>and</a:t>
            </a:r>
            <a:r>
              <a:rPr lang="nl-BE"/>
              <a:t> laser 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nl-BE"/>
              <a:t>Plane parallel to the robot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>
                <a:solidFill>
                  <a:schemeClr val="dk1"/>
                </a:solidFill>
              </a:rPr>
              <a:t>Delta X = laser measurement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>
                <a:solidFill>
                  <a:schemeClr val="dk1"/>
                </a:solidFill>
              </a:rPr>
              <a:t>Delta Y = 0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>
                <a:solidFill>
                  <a:schemeClr val="dk1"/>
                </a:solidFill>
              </a:rPr>
              <a:t>Delta Z = 0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nl-BE">
                <a:solidFill>
                  <a:schemeClr val="dk1"/>
                </a:solidFill>
              </a:rPr>
              <a:t>Error ruler and laser (± 1 mm)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Camera calibration</a:t>
            </a:r>
            <a:endParaRPr/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The final camera-laser transformation would be: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997" y="1777725"/>
            <a:ext cx="3371803" cy="3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15239"/>
            <a:ext cx="5707000" cy="38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Content</a:t>
            </a:r>
            <a:endParaRPr/>
          </a:p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3000"/>
              <a:buChar char="●"/>
            </a:pPr>
            <a:r>
              <a:rPr lang="nl-BE" sz="3000"/>
              <a:t>Introduction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nl-BE" sz="3000"/>
              <a:t>Methods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nl-BE" sz="3000"/>
              <a:t>Results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nl-BE" sz="3000"/>
              <a:t>Conclusion and future work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nl-BE" sz="3000"/>
              <a:t>ERASMUS impression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Garbage positioning</a:t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467550" y="908725"/>
            <a:ext cx="83529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Point cloud data: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Two types: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nl-BE"/>
              <a:t>U</a:t>
            </a:r>
            <a:r>
              <a:rPr b="1" lang="nl-BE"/>
              <a:t>norganized</a:t>
            </a:r>
            <a:r>
              <a:rPr lang="nl-BE"/>
              <a:t>, is 1 row array of points. (default)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nl-BE"/>
              <a:t>Difficult to calculate the point-pixel relation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nl-BE"/>
              <a:t>Organized</a:t>
            </a:r>
            <a:r>
              <a:rPr lang="nl-BE"/>
              <a:t> point cloud data, 2D array of points with the same size of the color image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nl-BE"/>
              <a:t>Point-pixel relation is known  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16833"/>
          <a:stretch/>
        </p:blipFill>
        <p:spPr>
          <a:xfrm>
            <a:off x="4033075" y="1053750"/>
            <a:ext cx="4448175" cy="25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Results</a:t>
            </a:r>
            <a:endParaRPr/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467550" y="908725"/>
            <a:ext cx="83529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Create a test circuit in ACRO: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Recreate the </a:t>
            </a:r>
            <a:r>
              <a:rPr lang="nl-BE"/>
              <a:t>environment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Scan twice (garbageless, with garbage)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88" y="2756675"/>
            <a:ext cx="6909425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Results</a:t>
            </a:r>
            <a:endParaRPr/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Online procedure</a:t>
            </a:r>
            <a:r>
              <a:rPr lang="nl-BE"/>
              <a:t> (robot and camera)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First results: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Automated garbage marking</a:t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Shortcomings: 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Noise of the point cloud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Lack of power of the Raspberry Pi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50" y="1808725"/>
            <a:ext cx="3738100" cy="43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Results</a:t>
            </a:r>
            <a:endParaRPr/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Semi-online procedure: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Robot movement and vision not at the same time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00" y="1879925"/>
            <a:ext cx="8581000" cy="44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Results</a:t>
            </a:r>
            <a:endParaRPr/>
          </a:p>
        </p:txBody>
      </p:sp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Semi-online procedure: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Robot movement and vision not at the same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12" y="2008950"/>
            <a:ext cx="5988576" cy="4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Conclusion</a:t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Recognition of objects in dynamic environment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Positioning and marking objects on a map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Calibration of a camera position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Autonomous</a:t>
            </a:r>
            <a:r>
              <a:rPr lang="nl-BE"/>
              <a:t> </a:t>
            </a:r>
            <a:r>
              <a:rPr lang="nl-BE"/>
              <a:t>approach</a:t>
            </a:r>
            <a:r>
              <a:rPr lang="nl-BE"/>
              <a:t> to garbage </a:t>
            </a:r>
            <a:r>
              <a:rPr lang="nl-BE"/>
              <a:t>localisation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I have learned: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ROS and Linux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About robots and sensors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About cameras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Reinforced my knowledge in C++ and OpenCV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F</a:t>
            </a:r>
            <a:r>
              <a:rPr lang="nl-BE"/>
              <a:t>uture work</a:t>
            </a:r>
            <a:endParaRPr/>
          </a:p>
        </p:txBody>
      </p:sp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467550" y="908725"/>
            <a:ext cx="83529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Creation of elevation maps: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Remove parts of the image that are fixed objects: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Evaluate</a:t>
            </a:r>
            <a:r>
              <a:rPr lang="nl-BE"/>
              <a:t> PCL position of each pixel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Adapt the algorithm to be used in any environment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Other vision techniques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Deep learning</a:t>
            </a:r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014" y="1459251"/>
            <a:ext cx="4655975" cy="20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ERASMUS impression</a:t>
            </a:r>
            <a:endParaRPr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4336172" y="908725"/>
            <a:ext cx="45570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9 Countries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+26 </a:t>
            </a:r>
            <a:r>
              <a:rPr lang="nl-BE"/>
              <a:t>Cities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120"/>
            <a:ext cx="3905250" cy="48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4">
            <a:alphaModFix/>
          </a:blip>
          <a:srcRect b="0" l="17949" r="17782" t="0"/>
          <a:stretch/>
        </p:blipFill>
        <p:spPr>
          <a:xfrm>
            <a:off x="4233275" y="2018125"/>
            <a:ext cx="4762800" cy="416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idx="1" type="subTitle"/>
          </p:nvPr>
        </p:nvSpPr>
        <p:spPr>
          <a:xfrm>
            <a:off x="2025000" y="1898403"/>
            <a:ext cx="5094000" cy="3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/>
              <a:t>Thank you for your </a:t>
            </a:r>
            <a:r>
              <a:rPr lang="nl-BE" sz="3000"/>
              <a:t>attention!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5868144" y="6511062"/>
            <a:ext cx="647968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467550" y="908725"/>
            <a:ext cx="86763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Colruyt Group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Biggest chain of supermarkets </a:t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Cleaning process of floors after closing time 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Manual process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Time consuming</a:t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Purpose 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Detection and localisation of garbage on the floor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Mounted on an autonomous mobile platform</a:t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nl-BE" sz="2000">
                <a:solidFill>
                  <a:schemeClr val="dk1"/>
                </a:solidFill>
              </a:rPr>
              <a:t>ROS compatible</a:t>
            </a:r>
            <a:endParaRPr sz="3000"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25" y="1039250"/>
            <a:ext cx="2847904" cy="129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67550" y="908725"/>
            <a:ext cx="8676300" cy="54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b="1" lang="nl-BE">
                <a:solidFill>
                  <a:schemeClr val="dk1"/>
                </a:solidFill>
              </a:rPr>
              <a:t>R</a:t>
            </a:r>
            <a:r>
              <a:rPr lang="nl-BE">
                <a:solidFill>
                  <a:schemeClr val="dk1"/>
                </a:solidFill>
              </a:rPr>
              <a:t>obot </a:t>
            </a:r>
            <a:r>
              <a:rPr b="1" lang="nl-BE">
                <a:solidFill>
                  <a:schemeClr val="dk1"/>
                </a:solidFill>
              </a:rPr>
              <a:t>O</a:t>
            </a:r>
            <a:r>
              <a:rPr lang="nl-BE">
                <a:solidFill>
                  <a:schemeClr val="dk1"/>
                </a:solidFill>
              </a:rPr>
              <a:t>perating </a:t>
            </a:r>
            <a:r>
              <a:rPr b="1" lang="nl-BE">
                <a:solidFill>
                  <a:schemeClr val="dk1"/>
                </a:solidFill>
              </a:rPr>
              <a:t>S</a:t>
            </a:r>
            <a:r>
              <a:rPr lang="nl-BE">
                <a:solidFill>
                  <a:schemeClr val="dk1"/>
                </a:solidFill>
              </a:rPr>
              <a:t>ystem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Open source software framework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Runs on top of Linux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Contains libraries for robotic applications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22624" l="0" r="0" t="24105"/>
          <a:stretch/>
        </p:blipFill>
        <p:spPr>
          <a:xfrm>
            <a:off x="3332072" y="4875088"/>
            <a:ext cx="2479875" cy="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Methods</a:t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Map building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Garbage </a:t>
            </a:r>
            <a:r>
              <a:rPr lang="nl-BE"/>
              <a:t>detection</a:t>
            </a:r>
            <a:r>
              <a:rPr lang="nl-BE"/>
              <a:t> based on vision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Calibration of camera and laser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Marking on map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Preparation of the robot</a:t>
            </a:r>
            <a:endParaRPr/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RGBD Camera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nl-BE"/>
              <a:t>Intel Realsense d435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Placement and installation.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Problems Raspberry Pi: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nl-BE"/>
              <a:t>L</a:t>
            </a:r>
            <a:r>
              <a:rPr lang="nl-BE"/>
              <a:t>ack of RAM</a:t>
            </a:r>
            <a:endParaRPr>
              <a:solidFill>
                <a:schemeClr val="dk1"/>
              </a:solidFill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nl-BE">
                <a:solidFill>
                  <a:schemeClr val="dk1"/>
                </a:solidFill>
              </a:rPr>
              <a:t>Swap partition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nl-BE">
                <a:solidFill>
                  <a:schemeClr val="dk1"/>
                </a:solidFill>
              </a:rPr>
              <a:t>USB connection</a:t>
            </a:r>
            <a:endParaRPr>
              <a:solidFill>
                <a:schemeClr val="dk1"/>
              </a:solidFill>
            </a:endParaRPr>
          </a:p>
          <a:p>
            <a:pPr indent="-3810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nl-BE">
                <a:solidFill>
                  <a:schemeClr val="dk1"/>
                </a:solidFill>
              </a:rPr>
              <a:t> Lower the FPS and resolution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rPr lang="nl-BE"/>
              <a:t> 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8047" l="14381" r="5765" t="9998"/>
          <a:stretch/>
        </p:blipFill>
        <p:spPr>
          <a:xfrm>
            <a:off x="6063675" y="963664"/>
            <a:ext cx="2999376" cy="20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675" y="2634875"/>
            <a:ext cx="2999375" cy="369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Map building with Turtlebot</a:t>
            </a:r>
            <a:endParaRPr/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6240" lvl="0" marL="457200" rtl="0" algn="l"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Mapping of Colruyt store</a:t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00" y="1724813"/>
            <a:ext cx="43624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 b="15184" l="32634" r="8679" t="33006"/>
          <a:stretch/>
        </p:blipFill>
        <p:spPr>
          <a:xfrm>
            <a:off x="4362950" y="2213775"/>
            <a:ext cx="4651946" cy="41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Analysis of the information obtained</a:t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376550" y="1038450"/>
            <a:ext cx="36990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Colour image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-BE"/>
              <a:t>T</a:t>
            </a:r>
            <a:r>
              <a:rPr lang="nl-BE"/>
              <a:t>he lower half is the most interesting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Uniform color of the floor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Problem with reflections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Depth image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Problem range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987" y="908713"/>
            <a:ext cx="4949000" cy="28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975" y="3637235"/>
            <a:ext cx="4949026" cy="278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467544" y="8720"/>
            <a:ext cx="83529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</a:t>
            </a:r>
            <a:r>
              <a:rPr lang="nl-BE"/>
              <a:t>arbage </a:t>
            </a:r>
            <a:r>
              <a:rPr lang="nl-BE"/>
              <a:t>detection</a:t>
            </a:r>
            <a:r>
              <a:rPr lang="nl-BE"/>
              <a:t> based on vision</a:t>
            </a:r>
            <a:endParaRPr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5868144" y="6511062"/>
            <a:ext cx="648000" cy="2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467544" y="908720"/>
            <a:ext cx="8676600" cy="54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Two objectives: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Recognition</a:t>
            </a:r>
            <a:r>
              <a:rPr lang="nl-BE">
                <a:solidFill>
                  <a:schemeClr val="dk1"/>
                </a:solidFill>
              </a:rPr>
              <a:t> of objects different to the ground (colour based)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nl-BE">
                <a:solidFill>
                  <a:schemeClr val="dk1"/>
                </a:solidFill>
              </a:rPr>
              <a:t>Remove brightness</a:t>
            </a:r>
            <a:endParaRPr>
              <a:solidFill>
                <a:schemeClr val="dk1"/>
              </a:solidFill>
            </a:endParaRPr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>
                <a:solidFill>
                  <a:schemeClr val="dk1"/>
                </a:solidFill>
              </a:rPr>
              <a:t>T</a:t>
            </a:r>
            <a:r>
              <a:rPr lang="nl-BE">
                <a:solidFill>
                  <a:schemeClr val="dk1"/>
                </a:solidFill>
              </a:rPr>
              <a:t>esting on </a:t>
            </a:r>
            <a:r>
              <a:rPr lang="nl-BE"/>
              <a:t>Matlab for simplicity and speed</a:t>
            </a:r>
            <a:endParaRPr/>
          </a:p>
          <a:p>
            <a:pPr indent="-3962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40"/>
              <a:buChar char="●"/>
            </a:pPr>
            <a:r>
              <a:rPr lang="nl-BE"/>
              <a:t>Captures of the recorded </a:t>
            </a:r>
            <a:r>
              <a:rPr lang="nl-BE">
                <a:solidFill>
                  <a:schemeClr val="dk1"/>
                </a:solidFill>
              </a:rPr>
              <a:t>video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27097" r="25980" t="0"/>
          <a:stretch/>
        </p:blipFill>
        <p:spPr>
          <a:xfrm>
            <a:off x="3641588" y="4466800"/>
            <a:ext cx="1860824" cy="15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